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73" r:id="rId7"/>
    <p:sldId id="264" r:id="rId8"/>
    <p:sldId id="260" r:id="rId9"/>
    <p:sldId id="274" r:id="rId10"/>
    <p:sldId id="266" r:id="rId11"/>
    <p:sldId id="267" r:id="rId12"/>
    <p:sldId id="269" r:id="rId13"/>
    <p:sldId id="270" r:id="rId14"/>
    <p:sldId id="268" r:id="rId15"/>
    <p:sldId id="265" r:id="rId16"/>
    <p:sldId id="271" r:id="rId17"/>
    <p:sldId id="272" r:id="rId18"/>
    <p:sldId id="275" r:id="rId19"/>
    <p:sldId id="276" r:id="rId20"/>
    <p:sldId id="261" r:id="rId21"/>
    <p:sldId id="26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/>
    <p:restoredTop sz="94690"/>
  </p:normalViewPr>
  <p:slideViewPr>
    <p:cSldViewPr>
      <p:cViewPr varScale="1">
        <p:scale>
          <a:sx n="65" d="100"/>
          <a:sy n="65" d="100"/>
        </p:scale>
        <p:origin x="200" y="1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EAB6BE-B6BA-4EE5-98D8-7692DA21321A}" type="datetimeFigureOut">
              <a:rPr lang="en-US" smtClean="0"/>
              <a:pPr/>
              <a:t>9/17/17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792D819-92A7-427D-989E-E9BAC721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jlab.org/itselemental/iso006.html" TargetMode="External"/><Relationship Id="rId4" Type="http://schemas.openxmlformats.org/officeDocument/2006/relationships/hyperlink" Target="http://www.nature.com/ngeo/journal/v1/n4/pdf/ngeo156.pdf" TargetMode="External"/><Relationship Id="rId5" Type="http://schemas.openxmlformats.org/officeDocument/2006/relationships/hyperlink" Target="http://online.santarosa.edu/homepage/cgalt/BIO10-Stuff/Ch21-Animal_Structure_Function/Feedback-Loops-Summary.jpg" TargetMode="External"/><Relationship Id="rId6" Type="http://schemas.openxmlformats.org/officeDocument/2006/relationships/hyperlink" Target="http://www.mcclatchydc.com/2011/05/05/113755/scientists-measure-arctic-soot.html" TargetMode="External"/><Relationship Id="rId7" Type="http://schemas.openxmlformats.org/officeDocument/2006/relationships/hyperlink" Target="http://www.eoearth.org/article/Black_Carbon_and_Climate_Change?topic=49491" TargetMode="External"/><Relationship Id="rId8" Type="http://schemas.openxmlformats.org/officeDocument/2006/relationships/hyperlink" Target="http://www.skepticalscience.com/soot-and-global-warming.html" TargetMode="External"/><Relationship Id="rId9" Type="http://schemas.openxmlformats.org/officeDocument/2006/relationships/hyperlink" Target="http://ac.els-cdn.com/S1352231007008631/1-s2.0-S1352231007008631-main.pdf?_tid=ad6773f6b4dda3b1ca25ed539b4c9465&amp;acdnat=1342547970_8c20062180cef755b59ded99f8e8a1ab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ucation.jlab.org/itselemental/ele006.html" TargetMode="Externa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hyperlink" Target="http://earthobservatory.nasa.gov/Features/SeaIce/images/sea_ice_polar_bear.jpg" TargetMode="External"/><Relationship Id="rId20" Type="http://schemas.openxmlformats.org/officeDocument/2006/relationships/hyperlink" Target="http://kpbs.media.clients.ellingtoncms.com/img/photos/2012/01/17/wood_stove_t614.jpeg?a3ca5463f16dc11451266bb717d38a6025dcea0e" TargetMode="External"/><Relationship Id="rId21" Type="http://schemas.openxmlformats.org/officeDocument/2006/relationships/hyperlink" Target="http://www.nasa.gov/images/content/159505main_biomass_burn_lg.jpg" TargetMode="External"/><Relationship Id="rId22" Type="http://schemas.openxmlformats.org/officeDocument/2006/relationships/hyperlink" Target="http://extras.mnginteractive.com/live/media/site36/2011/0415/20110415__EMISSIONS~p1.jpg" TargetMode="External"/><Relationship Id="rId23" Type="http://schemas.openxmlformats.org/officeDocument/2006/relationships/hyperlink" Target="NULL" TargetMode="External"/><Relationship Id="rId24" Type="http://schemas.openxmlformats.org/officeDocument/2006/relationships/hyperlink" Target="http://3.bp.blogspot.com/_C5cFhlHoXiU/SgmoroodRmI/AAAAAAAAAVI/wdmfrqCbm3A/s400/soot.JPG" TargetMode="External"/><Relationship Id="rId25" Type="http://schemas.openxmlformats.org/officeDocument/2006/relationships/hyperlink" Target="http://news.stanford.edu/news/2010/july/images/soot_news.jpg" TargetMode="External"/><Relationship Id="rId26" Type="http://schemas.openxmlformats.org/officeDocument/2006/relationships/hyperlink" Target="http://c1ecolocalizercom.wpengine.netdna-cdn.com/files/2012/06/chicago-soot-swanksalot.jpg" TargetMode="External"/><Relationship Id="rId27" Type="http://schemas.openxmlformats.org/officeDocument/2006/relationships/hyperlink" Target="http://ac.els-cdn.com/S1352231007008631/1-s2.0-S1352231007008631-main.pdf?_tid=ad6773f6b4dda3b1ca25ed539b4c9465&amp;acdnat=1342547970_8c20062180cef755b59ded99f8e8a1ab" TargetMode="External"/><Relationship Id="rId10" Type="http://schemas.openxmlformats.org/officeDocument/2006/relationships/hyperlink" Target="http://epa.gov/climatechange/images/indicator_figures/sea-ice-figure2.gif" TargetMode="External"/><Relationship Id="rId11" Type="http://schemas.openxmlformats.org/officeDocument/2006/relationships/hyperlink" Target="http://www.climate-emergency-institute.org/uploads/Arctic_albedo_1.png" TargetMode="External"/><Relationship Id="rId12" Type="http://schemas.openxmlformats.org/officeDocument/2006/relationships/hyperlink" Target="http://foreignpolicyblogs.com/wp-content/uploads/ice-albedo-feedback-process.jpg" TargetMode="External"/><Relationship Id="rId13" Type="http://schemas.openxmlformats.org/officeDocument/2006/relationships/hyperlink" Target="http://www.yesmagazine.org/images/issues/88/45Pandora_LoopIceTEXT.jpg" TargetMode="External"/><Relationship Id="rId14" Type="http://schemas.openxmlformats.org/officeDocument/2006/relationships/hyperlink" Target="http://www.talkingscience.org/wp-content/uploads/2010/09/WOE_150Albedo.gif" TargetMode="External"/><Relationship Id="rId15" Type="http://schemas.openxmlformats.org/officeDocument/2006/relationships/hyperlink" Target="http://www.nature.com/ngeo/journal/v1/n4/pdf/ngeo156.pdf" TargetMode="External"/><Relationship Id="rId16" Type="http://schemas.openxmlformats.org/officeDocument/2006/relationships/hyperlink" Target="http://politicalclimate.files.wordpress.com/2010/07/feedbacks-schematic.png?w=460" TargetMode="External"/><Relationship Id="rId17" Type="http://schemas.openxmlformats.org/officeDocument/2006/relationships/hyperlink" Target="http://ipy.no/imagearchive/stort_hovedtekstbilde_greenland_402_None_full.jpg" TargetMode="External"/><Relationship Id="rId18" Type="http://schemas.openxmlformats.org/officeDocument/2006/relationships/hyperlink" Target="http://media.mcclatchydc.com/smedia/2011/05/06/22/20110506_ARCTICSOOT.large.prod_affiliate.91.jpg" TargetMode="External"/><Relationship Id="rId19" Type="http://schemas.openxmlformats.org/officeDocument/2006/relationships/hyperlink" Target="http://www.neptuneproducts.co.nz/site/rosmac/files/images/Environment/TruckSmoke109_1_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https://www.e-education.psu.edu/earth520/files/earth520/pencils_diamonds.jpg" TargetMode="External"/><Relationship Id="rId4" Type="http://schemas.openxmlformats.org/officeDocument/2006/relationships/hyperlink" Target="http://www.a1-diamond.com/" TargetMode="External"/><Relationship Id="rId5" Type="http://schemas.openxmlformats.org/officeDocument/2006/relationships/hyperlink" Target="http://www.nap.edu/books/12951/xhtml/images/p2001c7c7g77001.jpg" TargetMode="External"/><Relationship Id="rId6" Type="http://schemas.openxmlformats.org/officeDocument/2006/relationships/hyperlink" Target="http://www.grc.nasa.gov/WWW/RT/RT2001/images/5410hepp1-f1.jpg" TargetMode="External"/><Relationship Id="rId7" Type="http://schemas.openxmlformats.org/officeDocument/2006/relationships/hyperlink" Target="http://www.climate.org/programs/images/smokestack.JPG" TargetMode="External"/><Relationship Id="rId8" Type="http://schemas.openxmlformats.org/officeDocument/2006/relationships/hyperlink" Target="http://www.dnr.state.md.us/education/envirothon/2004art/snow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Black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Carbon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Feedback Loops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59936" cy="4572000"/>
          </a:xfrm>
        </p:spPr>
        <p:txBody>
          <a:bodyPr/>
          <a:lstStyle/>
          <a:p>
            <a:r>
              <a:rPr lang="en-US" dirty="0" smtClean="0"/>
              <a:t>Positive Feedback</a:t>
            </a:r>
          </a:p>
          <a:p>
            <a:pPr lvl="1"/>
            <a:r>
              <a:rPr lang="en-US" dirty="0" smtClean="0"/>
              <a:t>Reaction enhances original stimulus</a:t>
            </a:r>
          </a:p>
          <a:p>
            <a:pPr lvl="1"/>
            <a:r>
              <a:rPr lang="en-US" dirty="0" smtClean="0"/>
              <a:t>“Runaway effect”</a:t>
            </a:r>
          </a:p>
          <a:p>
            <a:pPr lvl="1"/>
            <a:r>
              <a:rPr lang="en-US" dirty="0" smtClean="0"/>
              <a:t>Promotes instability and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59936" cy="4572000"/>
          </a:xfrm>
        </p:spPr>
        <p:txBody>
          <a:bodyPr/>
          <a:lstStyle/>
          <a:p>
            <a:r>
              <a:rPr lang="en-US" dirty="0" smtClean="0"/>
              <a:t>Negative Feedback</a:t>
            </a:r>
          </a:p>
          <a:p>
            <a:pPr lvl="1"/>
            <a:r>
              <a:rPr lang="en-US" dirty="0" smtClean="0"/>
              <a:t>Reaction negates original stimulus</a:t>
            </a:r>
          </a:p>
          <a:p>
            <a:pPr lvl="1"/>
            <a:r>
              <a:rPr lang="en-US" dirty="0" smtClean="0"/>
              <a:t>Whether too high, or too low, negative feedback brings it back to a set point</a:t>
            </a:r>
          </a:p>
          <a:p>
            <a:pPr lvl="1"/>
            <a:r>
              <a:rPr lang="en-US" dirty="0" smtClean="0"/>
              <a:t>Promotes stability and constancy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62400"/>
            <a:ext cx="259828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5029200"/>
            <a:ext cx="321084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Albedo and Arctic Climate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914400"/>
            <a:ext cx="8534400" cy="3219451"/>
            <a:chOff x="228600" y="914400"/>
            <a:chExt cx="8534400" cy="3219451"/>
          </a:xfrm>
        </p:grpSpPr>
        <p:pic>
          <p:nvPicPr>
            <p:cNvPr id="1026" name="Picture 2" descr="http://www.dnr.state.md.us/education/envirothon/2004art/snow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914400"/>
              <a:ext cx="4286250" cy="3219451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4724400" y="1143000"/>
              <a:ext cx="403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ym typeface="Wingdings" pitchFamily="2" charset="2"/>
                </a:rPr>
                <a:t> </a:t>
              </a:r>
              <a:r>
                <a:rPr lang="en-US" dirty="0" smtClean="0"/>
                <a:t>Which snow will melt faster?  Why?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14400" y="3505200"/>
            <a:ext cx="8229600" cy="3352800"/>
            <a:chOff x="914400" y="3505200"/>
            <a:chExt cx="8229600" cy="3352800"/>
          </a:xfrm>
        </p:grpSpPr>
        <p:pic>
          <p:nvPicPr>
            <p:cNvPr id="1028" name="Picture 4" descr="http://earthobservatory.nasa.gov/Features/SeaIce/images/sea_ice_polar_bear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4800" y="3505200"/>
              <a:ext cx="5029200" cy="335280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914400" y="5181600"/>
              <a:ext cx="2971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ym typeface="Wingdings" pitchFamily="2" charset="2"/>
                </a:rPr>
                <a:t></a:t>
              </a:r>
              <a:endParaRPr lang="en-US" dirty="0" smtClean="0"/>
            </a:p>
            <a:p>
              <a:pPr algn="r"/>
              <a:r>
                <a:rPr lang="en-US" dirty="0" smtClean="0"/>
                <a:t>What is going to happen in this situation?  </a:t>
              </a:r>
              <a:endParaRPr lang="en-US" dirty="0"/>
            </a:p>
          </p:txBody>
        </p:sp>
      </p:grpSp>
      <p:pic>
        <p:nvPicPr>
          <p:cNvPr id="1030" name="Picture 6" descr="http://www.talkingscience.org/wp-content/uploads/2010/09/WOE_150Albed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8688208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23622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Albedo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climate-emergency-institute.org/uploads/Arctic_albed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939" y="914400"/>
            <a:ext cx="771546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4114800"/>
            <a:ext cx="8077200" cy="23622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Low albedo</a:t>
            </a:r>
          </a:p>
          <a:p>
            <a:pPr lvl="1"/>
            <a:r>
              <a:rPr lang="en-US" i="1" dirty="0" smtClean="0"/>
              <a:t>Reflects</a:t>
            </a:r>
            <a:r>
              <a:rPr lang="en-US" dirty="0" smtClean="0"/>
              <a:t> sunlight well</a:t>
            </a:r>
          </a:p>
          <a:p>
            <a:pPr lvl="2"/>
            <a:r>
              <a:rPr lang="en-US" dirty="0" smtClean="0"/>
              <a:t>Ice</a:t>
            </a:r>
          </a:p>
          <a:p>
            <a:pPr lvl="2"/>
            <a:r>
              <a:rPr lang="en-US" dirty="0" smtClean="0"/>
              <a:t>Snow</a:t>
            </a:r>
          </a:p>
          <a:p>
            <a:pPr lvl="2"/>
            <a:r>
              <a:rPr lang="en-US" dirty="0" smtClean="0"/>
              <a:t>Sand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High albedo</a:t>
            </a:r>
          </a:p>
          <a:p>
            <a:pPr lvl="1"/>
            <a:r>
              <a:rPr lang="en-US" i="1" dirty="0" smtClean="0"/>
              <a:t>Absorbs</a:t>
            </a:r>
            <a:r>
              <a:rPr lang="en-US" dirty="0" smtClean="0"/>
              <a:t> sunlight well</a:t>
            </a:r>
          </a:p>
          <a:p>
            <a:pPr lvl="2"/>
            <a:r>
              <a:rPr lang="en-US" dirty="0" smtClean="0"/>
              <a:t>Forests</a:t>
            </a:r>
          </a:p>
          <a:p>
            <a:pPr lvl="2"/>
            <a:r>
              <a:rPr lang="en-US" dirty="0" smtClean="0"/>
              <a:t>Oceans</a:t>
            </a:r>
          </a:p>
          <a:p>
            <a:pPr lvl="2"/>
            <a:r>
              <a:rPr lang="en-US" dirty="0" smtClean="0"/>
              <a:t>Soil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2590800" cy="838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Albedo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://www.climate-emergency-institute.org/uploads/Arctic_albed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3857731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1143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Albedo</a:t>
            </a:r>
            <a:r>
              <a:rPr lang="en-US" sz="2400" dirty="0" smtClean="0"/>
              <a:t>:  the fraction of incoming radiation (light) that is reflected by a surface</a:t>
            </a:r>
          </a:p>
          <a:p>
            <a:endParaRPr lang="en-US" sz="2400" dirty="0" smtClean="0"/>
          </a:p>
          <a:p>
            <a:r>
              <a:rPr lang="en-US" sz="2400" dirty="0" smtClean="0"/>
              <a:t>Scale from 0 – 1 (0% - 100%)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3276600" cy="4572000"/>
          </a:xfrm>
        </p:spPr>
        <p:txBody>
          <a:bodyPr/>
          <a:lstStyle/>
          <a:p>
            <a:r>
              <a:rPr lang="en-US" dirty="0" smtClean="0"/>
              <a:t>What happens to incoming sunlight in each case?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What does this  mean in terms of the snow-albedo feedback loop?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Arctic Sea Ice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epa.gov/climatechange/images/indicator_figures/sea-ice-figure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050" y="533400"/>
            <a:ext cx="4933950" cy="5991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Snow-Albedo Feedback Loop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yesmagazine.org/images/issues/88/45Pandora_LoopIce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974568"/>
            <a:ext cx="4505325" cy="3749832"/>
          </a:xfrm>
          <a:prstGeom prst="rect">
            <a:avLst/>
          </a:prstGeom>
          <a:noFill/>
        </p:spPr>
      </p:pic>
      <p:pic>
        <p:nvPicPr>
          <p:cNvPr id="3076" name="Picture 4" descr="http://foreignpolicyblogs.com/wp-content/uploads/ice-albedo-feedback-pro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093" y="2362200"/>
            <a:ext cx="4250507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05400" y="5181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these loops show the same type of change (positive feedback) in two different ways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Black Carbon in the Arctic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Black carbon falls </a:t>
            </a:r>
            <a:br>
              <a:rPr lang="en-US" dirty="0" smtClean="0"/>
            </a:br>
            <a:r>
              <a:rPr lang="en-US" dirty="0" smtClean="0"/>
              <a:t>on snow and ice</a:t>
            </a:r>
          </a:p>
          <a:p>
            <a:pPr algn="ctr">
              <a:buNone/>
            </a:pPr>
            <a:r>
              <a:rPr lang="en-US" dirty="0" smtClean="0">
                <a:sym typeface="Symbol"/>
              </a:rPr>
              <a:t>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Albedo decreases</a:t>
            </a:r>
          </a:p>
          <a:p>
            <a:pPr algn="ctr">
              <a:buNone/>
            </a:pPr>
            <a:r>
              <a:rPr lang="en-US" dirty="0" smtClean="0">
                <a:sym typeface="Symbol"/>
              </a:rPr>
              <a:t>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More sunlight is absorbed</a:t>
            </a:r>
          </a:p>
          <a:p>
            <a:pPr algn="ctr">
              <a:buNone/>
            </a:pPr>
            <a:r>
              <a:rPr lang="en-US" dirty="0" smtClean="0">
                <a:sym typeface="Symbol"/>
              </a:rPr>
              <a:t>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Melting increases</a:t>
            </a:r>
          </a:p>
        </p:txBody>
      </p:sp>
      <p:pic>
        <p:nvPicPr>
          <p:cNvPr id="2050" name="Picture 2" descr="http://ipy.no/imagearchive/stort_hovedtekstbilde_greenland_402_Non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266" y="2057400"/>
            <a:ext cx="4347084" cy="2895600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52400" y="3048000"/>
            <a:ext cx="990600" cy="2057400"/>
            <a:chOff x="152400" y="2971800"/>
            <a:chExt cx="990600" cy="2057400"/>
          </a:xfrm>
        </p:grpSpPr>
        <p:cxnSp>
          <p:nvCxnSpPr>
            <p:cNvPr id="14" name="Straight Connector 13"/>
            <p:cNvCxnSpPr/>
            <p:nvPr/>
          </p:nvCxnSpPr>
          <p:spPr>
            <a:xfrm flipH="1">
              <a:off x="152400" y="5029200"/>
              <a:ext cx="838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52400" y="2971800"/>
              <a:ext cx="0" cy="2057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2400" y="2971800"/>
              <a:ext cx="990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514600" y="58674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Is this a positive or negative feedback loop?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Summary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media.mcclatchydc.com/smedia/2011/05/06/22/20110506_ARCTICSOOT.large.prod_affiliate.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914400"/>
            <a:ext cx="7648575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can be done?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59936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Replace traditional cook and heat stoves in developing countries with clean-burning biomass stoves or alternate energy sources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Install filters on diesel vehicles</a:t>
            </a:r>
          </a:p>
          <a:p>
            <a:endParaRPr lang="en-US" dirty="0" smtClean="0"/>
          </a:p>
          <a:p>
            <a:r>
              <a:rPr lang="en-US" dirty="0" smtClean="0"/>
              <a:t>Create tighter restrictions on diesel vehicles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59936" cy="144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Eliminate open field burning of agricultural waste</a:t>
            </a:r>
          </a:p>
          <a:p>
            <a:endParaRPr lang="en-US" dirty="0" smtClean="0"/>
          </a:p>
        </p:txBody>
      </p:sp>
      <p:pic>
        <p:nvPicPr>
          <p:cNvPr id="32770" name="Picture 2" descr="http://kpbs.media.clients.ellingtoncms.com/img/photos/2012/01/17/wood_stove_t614.jpeg?a3ca5463f16dc11451266bb717d38a6025dcea0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454" y="2590800"/>
            <a:ext cx="2331277" cy="1524000"/>
          </a:xfrm>
          <a:prstGeom prst="rect">
            <a:avLst/>
          </a:prstGeom>
          <a:noFill/>
        </p:spPr>
      </p:pic>
      <p:pic>
        <p:nvPicPr>
          <p:cNvPr id="32774" name="Picture 6" descr="http://extras.mnginteractive.com/live/media/site36/2011/0415/20110415__EMISSIONS~p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8054" y="4572000"/>
            <a:ext cx="3093834" cy="2057400"/>
          </a:xfrm>
          <a:prstGeom prst="rect">
            <a:avLst/>
          </a:prstGeom>
          <a:noFill/>
        </p:spPr>
      </p:pic>
      <p:pic>
        <p:nvPicPr>
          <p:cNvPr id="32772" name="Picture 4" descr="http://www.nasa.gov/images/content/159505main_biomass_burn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6854" y="3124200"/>
            <a:ext cx="2652346" cy="1724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48200"/>
            <a:ext cx="62484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Regulations were implemented in California to reduce emissions</a:t>
            </a:r>
          </a:p>
          <a:p>
            <a:pPr lvl="1"/>
            <a:r>
              <a:rPr lang="en-US" dirty="0" smtClean="0"/>
              <a:t>The black dots are the average black carbon emission over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How well do changes work?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2401" y="990600"/>
            <a:ext cx="8667749" cy="3434006"/>
            <a:chOff x="152401" y="990600"/>
            <a:chExt cx="8667749" cy="3434006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1" y="990600"/>
              <a:ext cx="3733800" cy="3434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0800" y="1676400"/>
              <a:ext cx="622935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886200" y="3048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Rate of decline </a:t>
            </a:r>
            <a:r>
              <a:rPr lang="en-US" dirty="0" smtClean="0"/>
              <a:t>= </a:t>
            </a:r>
            <a:r>
              <a:rPr lang="en-US" u="sng" dirty="0" smtClean="0"/>
              <a:t>      1 – 13       </a:t>
            </a:r>
            <a:r>
              <a:rPr lang="en-US" dirty="0" smtClean="0"/>
              <a:t>= </a:t>
            </a:r>
            <a:r>
              <a:rPr lang="en-US" b="1" dirty="0" smtClean="0"/>
              <a:t>.33 g BC/kg diesel</a:t>
            </a:r>
            <a:r>
              <a:rPr lang="en-US" b="1" u="sng" dirty="0" smtClean="0"/>
              <a:t>    </a:t>
            </a:r>
          </a:p>
          <a:p>
            <a:r>
              <a:rPr lang="en-US" dirty="0" smtClean="0"/>
              <a:t>	              2003 – 1967                  </a:t>
            </a:r>
            <a:r>
              <a:rPr lang="en-US" b="1" dirty="0" smtClean="0"/>
              <a:t>per year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Different Forms of Elements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0386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Elements are always pure, but do not always look the same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Example:  carbon</a:t>
            </a:r>
          </a:p>
          <a:p>
            <a:endParaRPr lang="en-US" dirty="0"/>
          </a:p>
        </p:txBody>
      </p:sp>
      <p:pic>
        <p:nvPicPr>
          <p:cNvPr id="53250" name="Picture 2" descr="http://blog.iqsdirectory.com/wp-content/uploads/files/graphite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667125"/>
            <a:ext cx="3143250" cy="2352675"/>
          </a:xfrm>
          <a:prstGeom prst="rect">
            <a:avLst/>
          </a:prstGeom>
          <a:noFill/>
        </p:spPr>
      </p:pic>
      <p:pic>
        <p:nvPicPr>
          <p:cNvPr id="53252" name="Picture 4" descr="Diamo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339389"/>
            <a:ext cx="2438400" cy="2518611"/>
          </a:xfrm>
          <a:prstGeom prst="rect">
            <a:avLst/>
          </a:prstGeom>
          <a:noFill/>
        </p:spPr>
      </p:pic>
      <p:pic>
        <p:nvPicPr>
          <p:cNvPr id="53254" name="Picture 6" descr="https://www.e-education.psu.edu/earth520/files/earth520/pencils_diamo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447800"/>
            <a:ext cx="3781425" cy="38766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6019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4038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diamond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2"/>
              </a:rPr>
              <a:t>http://education.jlab.org/itselemental/ele006.html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http://education.jlab.org/itselemental/iso006.html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http://www.nature.com/ngeo/journal/v1/n4/pdf/ngeo156.pdf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http://online.santarosa.edu/homepage/cgalt/BIO10-Stuff/Ch21-Animal_Structure_Function/Feedback-Loops-Summary.jpg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http://www.mcclatchydc.com/2011/05/05/113755/scientists-measure-arctic-soot.html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http://www.eoearth.org/article/Black_Carbon_and_Climate_Change?topic=49491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http://www.skepticalscience.com/soot-and-global-warming.html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http://ac.els-cdn.com/S1352231007008631/1-s2.0-S1352231007008631-main.pdf?_tid=ad6773f6b4dda3b1ca25ed539b4c9465&amp;acdnat=1342547970_8c20062180cef755b59ded99f8e8a1ab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Sources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>
                <a:hlinkClick r:id="rId2" invalidUrl="http://blog.iqsdirectory.com/wp-content/uploads/files/graphite 4.jpg"/>
              </a:rPr>
              <a:t>http://blog.iqsdirectory.com/wp-content/uploads/files/graphite%204.jpg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https://www.e-education.psu.edu/earth520/files/earth520/pencils_diamonds.jpg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http://www.a1-diamond.com/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http://www.nap.edu/books/12951/xhtml/images/p2001c7c7g77001.jpg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http://www.grc.nasa.gov/WWW/RT/RT2001/images/5410hepp1-f1.jpg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http://www.climate.org/programs/images/smokestack.JPG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http://www.dnr.state.md.us/education/envirothon/2004art/snow.jpg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http://earthobservatory.nasa.gov/Features/SeaIce/images/sea_ice_polar_bear.jpg</a:t>
            </a:r>
            <a:endParaRPr lang="en-US" dirty="0" smtClean="0"/>
          </a:p>
          <a:p>
            <a:r>
              <a:rPr lang="en-US" dirty="0" smtClean="0">
                <a:hlinkClick r:id="rId10"/>
              </a:rPr>
              <a:t>http://epa.gov/climatechange/images/indicator_figures/sea-ice-figure2.gif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http://www.climate-emergency-institute.org/uploads/Arctic_albedo_1.png</a:t>
            </a:r>
            <a:endParaRPr lang="en-US" dirty="0" smtClean="0"/>
          </a:p>
          <a:p>
            <a:r>
              <a:rPr lang="en-US" dirty="0" smtClean="0">
                <a:hlinkClick r:id="rId12"/>
              </a:rPr>
              <a:t>http://foreignpolicyblogs.com/wp-content/uploads/ice-albedo-feedback-process.jpg</a:t>
            </a:r>
            <a:endParaRPr lang="en-US" dirty="0" smtClean="0"/>
          </a:p>
          <a:p>
            <a:r>
              <a:rPr lang="en-US" dirty="0" smtClean="0">
                <a:hlinkClick r:id="rId13"/>
              </a:rPr>
              <a:t>http://www.yesmagazine.org/images/issues/88/45Pandora_LoopIceTEXT.jpg</a:t>
            </a:r>
            <a:endParaRPr lang="en-US" dirty="0" smtClean="0"/>
          </a:p>
          <a:p>
            <a:r>
              <a:rPr lang="en-US" dirty="0" smtClean="0">
                <a:hlinkClick r:id="rId14"/>
              </a:rPr>
              <a:t>http://www.talkingscience.org/wp-content/uploads/2010/09/WOE_150Albedo.gif</a:t>
            </a:r>
            <a:endParaRPr lang="en-US" dirty="0" smtClean="0"/>
          </a:p>
          <a:p>
            <a:r>
              <a:rPr lang="en-US" dirty="0" smtClean="0">
                <a:hlinkClick r:id="rId15"/>
              </a:rPr>
              <a:t>http://www.nature.com/ngeo/journal/v1/n4/pdf/ngeo156.pdf</a:t>
            </a:r>
            <a:endParaRPr lang="en-US" dirty="0" smtClean="0"/>
          </a:p>
          <a:p>
            <a:r>
              <a:rPr lang="en-US" dirty="0" smtClean="0">
                <a:hlinkClick r:id="rId16"/>
              </a:rPr>
              <a:t>http://politicalclimate.files.wordpress.com/2010/07/feedbacks-schematic.png?w=460</a:t>
            </a:r>
            <a:endParaRPr lang="en-US" dirty="0" smtClean="0"/>
          </a:p>
          <a:p>
            <a:r>
              <a:rPr lang="en-US" dirty="0" smtClean="0">
                <a:hlinkClick r:id="rId17"/>
              </a:rPr>
              <a:t>http://ipy.no/imagearchive/stort_hovedtekstbilde_greenland_402_None_full.jpg</a:t>
            </a:r>
            <a:endParaRPr lang="en-US" dirty="0" smtClean="0"/>
          </a:p>
          <a:p>
            <a:r>
              <a:rPr lang="en-US" dirty="0" smtClean="0">
                <a:hlinkClick r:id="rId18"/>
              </a:rPr>
              <a:t>http://media.mcclatchydc.com/smedia/2011/05/06/22/20110506_ARCTICSOOT.large.prod_affiliate.91.jpg</a:t>
            </a:r>
            <a:endParaRPr lang="en-US" dirty="0" smtClean="0"/>
          </a:p>
          <a:p>
            <a:r>
              <a:rPr lang="en-US" dirty="0" smtClean="0">
                <a:hlinkClick r:id="rId19"/>
              </a:rPr>
              <a:t>http://www.neptuneproducts.co.nz/site/rosmac/files/images/Environment/TruckSmoke109_1_1.jpg</a:t>
            </a:r>
            <a:endParaRPr lang="en-US" dirty="0" smtClean="0"/>
          </a:p>
          <a:p>
            <a:r>
              <a:rPr lang="en-US" dirty="0" smtClean="0">
                <a:hlinkClick r:id="rId20"/>
              </a:rPr>
              <a:t>http://kpbs.media.clients.ellingtoncms.com/img/photos/2012/01/17/wood_stove_t614.jpeg?a3ca5463f16dc11451266bb717d38a6025dcea0e</a:t>
            </a:r>
            <a:endParaRPr lang="en-US" dirty="0" smtClean="0"/>
          </a:p>
          <a:p>
            <a:r>
              <a:rPr lang="en-US" dirty="0" smtClean="0">
                <a:hlinkClick r:id="rId21"/>
              </a:rPr>
              <a:t>http://www.nasa.gov/images/content/159505main_biomass_burn_lg.jpg</a:t>
            </a:r>
            <a:endParaRPr lang="en-US" dirty="0" smtClean="0"/>
          </a:p>
          <a:p>
            <a:r>
              <a:rPr lang="en-US" dirty="0" smtClean="0">
                <a:hlinkClick r:id="rId22"/>
              </a:rPr>
              <a:t>http://extras.mnginteractive.com/live/media/site36/2011/0415/20110415__EMISSIONS~p1.jpg</a:t>
            </a:r>
            <a:endParaRPr lang="en-US" dirty="0" smtClean="0"/>
          </a:p>
          <a:p>
            <a:r>
              <a:rPr lang="en-US" dirty="0" smtClean="0">
                <a:hlinkClick r:id="rId23" invalidUrl="http://2.bp.blogspot.com/-uJ_RbBOYMdE/T5XITZy_zAI/AAAAAAAAAdA/RQoCNc4e3To/s1600/Fire_-_Soot_on_a_Hand[1].jpg"/>
              </a:rPr>
              <a:t>http://2.bp.blogspot.com/-uJ_RbBOYMdE/T5XITZy_zAI/AAAAAAAAAdA/RQoCNc4e3To/s1600/Fire_-_Soot_on_a_Hand%5B1%5D.jpg</a:t>
            </a:r>
            <a:endParaRPr lang="en-US" dirty="0" smtClean="0"/>
          </a:p>
          <a:p>
            <a:r>
              <a:rPr lang="en-US" dirty="0" smtClean="0">
                <a:hlinkClick r:id="rId24"/>
              </a:rPr>
              <a:t>http://3.bp.blogspot.com/_C5cFhlHoXiU/SgmoroodRmI/AAAAAAAAAVI/wdmfrqCbm3A/s400/soot.JPG</a:t>
            </a:r>
            <a:endParaRPr lang="en-US" dirty="0" smtClean="0"/>
          </a:p>
          <a:p>
            <a:r>
              <a:rPr lang="en-US" dirty="0" smtClean="0">
                <a:hlinkClick r:id="rId25"/>
              </a:rPr>
              <a:t>http://news.stanford.edu/news/2010/july/images/soot_news.jpg</a:t>
            </a:r>
            <a:endParaRPr lang="en-US" dirty="0" smtClean="0"/>
          </a:p>
          <a:p>
            <a:r>
              <a:rPr lang="en-US" dirty="0" smtClean="0">
                <a:hlinkClick r:id="rId26"/>
              </a:rPr>
              <a:t>http://c1ecolocalizercom.wpengine.netdna-cdn.com/files/2012/06/chicago-soot-swanksalot.jpg</a:t>
            </a:r>
            <a:endParaRPr lang="en-US" dirty="0" smtClean="0"/>
          </a:p>
          <a:p>
            <a:r>
              <a:rPr lang="en-US" dirty="0" smtClean="0">
                <a:hlinkClick r:id="rId27"/>
              </a:rPr>
              <a:t>http://ac.els-cdn.com/S1352231007008631/1-s2.0-S1352231007008631-main.pdf?_tid=ad6773f6b4dda3b1ca25ed539b4c9465&amp;acdnat=1342547970_8c20062180cef755b59ded99f8e8a1ab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Image Sources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Forms of carbon, cont.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0658" name="Picture 2" descr="http://www.nap.edu/books/12951/xhtml/images/p2001c7c7g77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64" y="838200"/>
            <a:ext cx="6498336" cy="3962400"/>
          </a:xfrm>
          <a:prstGeom prst="rect">
            <a:avLst/>
          </a:prstGeom>
          <a:noFill/>
        </p:spPr>
      </p:pic>
      <p:pic>
        <p:nvPicPr>
          <p:cNvPr id="70660" name="Picture 4" descr="http://www.lookchem.com/images/PeriodicTable/Carb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876800"/>
            <a:ext cx="3429000" cy="1809751"/>
          </a:xfrm>
          <a:prstGeom prst="rect">
            <a:avLst/>
          </a:prstGeom>
          <a:noFill/>
        </p:spPr>
      </p:pic>
      <p:pic>
        <p:nvPicPr>
          <p:cNvPr id="70662" name="Picture 6" descr="http://www.climate.org/programs/images/smokest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654136"/>
            <a:ext cx="2819400" cy="3203864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629400" y="2286000"/>
            <a:ext cx="2514600" cy="1828800"/>
            <a:chOff x="6629400" y="2133600"/>
            <a:chExt cx="2514600" cy="1828800"/>
          </a:xfrm>
        </p:grpSpPr>
        <p:sp>
          <p:nvSpPr>
            <p:cNvPr id="6" name="Left-Up Arrow 5"/>
            <p:cNvSpPr/>
            <p:nvPr/>
          </p:nvSpPr>
          <p:spPr>
            <a:xfrm rot="16200000">
              <a:off x="6743700" y="2476500"/>
              <a:ext cx="1371600" cy="1600200"/>
            </a:xfrm>
            <a:prstGeom prst="lef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696200" y="21336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BLACK CARBON</a:t>
              </a:r>
              <a:endParaRPr lang="en-US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33800" y="495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</a:t>
            </a:r>
            <a:br>
              <a:rPr lang="en-US" dirty="0" smtClean="0"/>
            </a:br>
            <a:r>
              <a:rPr lang="en-US" dirty="0" err="1" smtClean="0"/>
              <a:t>nanotubes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carbon?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An element (number 6)</a:t>
            </a:r>
          </a:p>
          <a:p>
            <a:pPr lvl="1"/>
            <a:r>
              <a:rPr lang="en-US" dirty="0" smtClean="0"/>
              <a:t>6 protons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Sixth-most abundant element in the universe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Typical forms</a:t>
            </a:r>
          </a:p>
          <a:p>
            <a:pPr lvl="1"/>
            <a:r>
              <a:rPr lang="en-US" dirty="0" smtClean="0"/>
              <a:t>Soot</a:t>
            </a:r>
          </a:p>
          <a:p>
            <a:pPr lvl="1"/>
            <a:r>
              <a:rPr lang="en-US" dirty="0" smtClean="0"/>
              <a:t>Graphite</a:t>
            </a:r>
          </a:p>
          <a:p>
            <a:pPr lvl="1"/>
            <a:r>
              <a:rPr lang="en-US" dirty="0" smtClean="0"/>
              <a:t>Diamond</a:t>
            </a:r>
          </a:p>
          <a:p>
            <a:pPr lvl="1"/>
            <a:r>
              <a:rPr lang="en-US" dirty="0" smtClean="0"/>
              <a:t>Fullerenes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Essential for life</a:t>
            </a:r>
          </a:p>
          <a:p>
            <a:endParaRPr lang="en-US" dirty="0" smtClean="0"/>
          </a:p>
          <a:p>
            <a:r>
              <a:rPr lang="en-US" dirty="0" smtClean="0"/>
              <a:t>Has 15 isotopes (varieties)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Approximately ten million compounds contain carbon</a:t>
            </a:r>
          </a:p>
          <a:p>
            <a:endParaRPr lang="en-US" dirty="0" smtClean="0"/>
          </a:p>
          <a:p>
            <a:r>
              <a:rPr lang="en-US" dirty="0" smtClean="0"/>
              <a:t>Common compounds</a:t>
            </a:r>
          </a:p>
          <a:p>
            <a:pPr lvl="1"/>
            <a:r>
              <a:rPr lang="en-US" dirty="0" smtClean="0"/>
              <a:t>Carbon dioxide - CO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Methane - CH</a:t>
            </a:r>
            <a:r>
              <a:rPr lang="en-US" baseline="-25000" dirty="0" smtClean="0"/>
              <a:t>4</a:t>
            </a:r>
          </a:p>
          <a:p>
            <a:pPr lvl="1"/>
            <a:r>
              <a:rPr lang="en-US" dirty="0" smtClean="0"/>
              <a:t>Vinegar - CH</a:t>
            </a:r>
            <a:r>
              <a:rPr lang="en-US" baseline="-25000" dirty="0" smtClean="0"/>
              <a:t>3</a:t>
            </a:r>
            <a:r>
              <a:rPr lang="en-US" dirty="0" smtClean="0"/>
              <a:t>COOH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black carbon?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59936" cy="4572000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/>
              <a:t>A product from incomplete combustion (burning)</a:t>
            </a:r>
          </a:p>
          <a:p>
            <a:pPr lvl="1"/>
            <a:r>
              <a:rPr lang="en-US" sz="4200" dirty="0" smtClean="0"/>
              <a:t>Soot</a:t>
            </a:r>
          </a:p>
          <a:p>
            <a:pPr lvl="1"/>
            <a:endParaRPr lang="en-US" sz="4200" dirty="0" smtClean="0"/>
          </a:p>
          <a:p>
            <a:r>
              <a:rPr lang="en-US" sz="5000" dirty="0" smtClean="0"/>
              <a:t>Particles thousands of times smaller than the width of a human hair</a:t>
            </a:r>
          </a:p>
          <a:p>
            <a:endParaRPr lang="en-US" sz="4200" dirty="0" smtClean="0"/>
          </a:p>
          <a:p>
            <a:r>
              <a:rPr lang="en-US" sz="5000" dirty="0" smtClean="0"/>
              <a:t>Can travel long distances on air currents</a:t>
            </a:r>
          </a:p>
          <a:p>
            <a:endParaRPr lang="en-US" sz="4200" dirty="0" smtClean="0"/>
          </a:p>
          <a:p>
            <a:r>
              <a:rPr lang="en-US" sz="5000" dirty="0" smtClean="0"/>
              <a:t>Falls out of the air in 7-10 days due to rain, etc</a:t>
            </a:r>
          </a:p>
          <a:p>
            <a:endParaRPr lang="en-US" sz="4200" dirty="0" smtClean="0"/>
          </a:p>
          <a:p>
            <a:r>
              <a:rPr lang="en-US" sz="5000" dirty="0" smtClean="0"/>
              <a:t>“Short-lived climate forcing”</a:t>
            </a:r>
          </a:p>
          <a:p>
            <a:pPr lvl="1"/>
            <a:r>
              <a:rPr lang="en-US" sz="4200" dirty="0" smtClean="0"/>
              <a:t>Causes warming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14800" y="914400"/>
            <a:ext cx="4927600" cy="5867400"/>
            <a:chOff x="4114800" y="838200"/>
            <a:chExt cx="4927600" cy="5867400"/>
          </a:xfrm>
        </p:grpSpPr>
        <p:pic>
          <p:nvPicPr>
            <p:cNvPr id="13316" name="Picture 4" descr="http://news.stanford.edu/news/2010/july/images/soot_new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00800" y="2133600"/>
              <a:ext cx="2641600" cy="1981200"/>
            </a:xfrm>
            <a:prstGeom prst="rect">
              <a:avLst/>
            </a:prstGeom>
            <a:noFill/>
          </p:spPr>
        </p:pic>
        <p:pic>
          <p:nvPicPr>
            <p:cNvPr id="13318" name="Picture 6" descr="http://2.bp.blogspot.com/-uJ_RbBOYMdE/T5XITZy_zAI/AAAAAAAAAdA/RQoCNc4e3To/s1600/Fire_-_Soot_on_a_Hand%5B1%5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352800"/>
              <a:ext cx="2480930" cy="2133601"/>
            </a:xfrm>
            <a:prstGeom prst="rect">
              <a:avLst/>
            </a:prstGeom>
            <a:noFill/>
          </p:spPr>
        </p:pic>
        <p:pic>
          <p:nvPicPr>
            <p:cNvPr id="13320" name="Picture 8" descr="http://3.bp.blogspot.com/_C5cFhlHoXiU/SgmoroodRmI/AAAAAAAAAVI/wdmfrqCbm3A/s400/soo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49202" y="4648200"/>
              <a:ext cx="2242398" cy="2057400"/>
            </a:xfrm>
            <a:prstGeom prst="rect">
              <a:avLst/>
            </a:prstGeom>
            <a:noFill/>
          </p:spPr>
        </p:pic>
        <p:pic>
          <p:nvPicPr>
            <p:cNvPr id="13314" name="Picture 2" descr="http://c1ecolocalizercom.wpengine.netdna-cdn.com/files/2012/06/chicago-soot-swanksalot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4800" y="838200"/>
              <a:ext cx="2362200" cy="18897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4572000"/>
          </a:xfrm>
        </p:spPr>
        <p:txBody>
          <a:bodyPr/>
          <a:lstStyle/>
          <a:p>
            <a:r>
              <a:rPr lang="en-US" dirty="0" smtClean="0"/>
              <a:t>Top producers</a:t>
            </a:r>
          </a:p>
          <a:p>
            <a:pPr lvl="1"/>
            <a:r>
              <a:rPr lang="en-US" dirty="0" smtClean="0"/>
              <a:t>East Asia</a:t>
            </a:r>
          </a:p>
          <a:p>
            <a:pPr lvl="1"/>
            <a:r>
              <a:rPr lang="en-US" dirty="0" smtClean="0"/>
              <a:t>South America</a:t>
            </a:r>
          </a:p>
          <a:p>
            <a:pPr lvl="1"/>
            <a:r>
              <a:rPr lang="en-US" dirty="0" smtClean="0"/>
              <a:t>Western Africa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 sector (area/branch)</a:t>
            </a:r>
          </a:p>
          <a:p>
            <a:pPr lvl="1"/>
            <a:r>
              <a:rPr lang="en-US" dirty="0" smtClean="0"/>
              <a:t>Biomass burning</a:t>
            </a:r>
          </a:p>
          <a:p>
            <a:pPr lvl="1"/>
            <a:r>
              <a:rPr lang="en-US" dirty="0" smtClean="0"/>
              <a:t>Residential – </a:t>
            </a:r>
            <a:r>
              <a:rPr lang="en-US" dirty="0" err="1" smtClean="0"/>
              <a:t>biofuel</a:t>
            </a:r>
            <a:endParaRPr lang="en-US" dirty="0" smtClean="0"/>
          </a:p>
          <a:p>
            <a:pPr lvl="1"/>
            <a:r>
              <a:rPr lang="en-US" dirty="0" smtClean="0"/>
              <a:t>Transport - road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5720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Where does black carbon come from?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22" name="Picture 2" descr="Black Carbon emissions reg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399" y="76200"/>
            <a:ext cx="3828197" cy="6749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53000" y="990600"/>
            <a:ext cx="3733800" cy="4572000"/>
          </a:xfrm>
        </p:spPr>
        <p:txBody>
          <a:bodyPr/>
          <a:lstStyle/>
          <a:p>
            <a:r>
              <a:rPr lang="en-US" dirty="0" smtClean="0"/>
              <a:t>A) Global distribution of black carbon emissions (tons/year)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B) Estimated global </a:t>
            </a:r>
            <a:r>
              <a:rPr lang="en-US" dirty="0" err="1" smtClean="0"/>
              <a:t>radiative</a:t>
            </a:r>
            <a:r>
              <a:rPr lang="en-US" dirty="0" smtClean="0"/>
              <a:t> forcing due to black carbon (W/m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Where is black carbon?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9" y="4636576"/>
            <a:ext cx="2714625" cy="184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38225"/>
            <a:ext cx="46291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should we care about black carbon?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Contributes to climate change (warming) in two ways</a:t>
            </a:r>
          </a:p>
          <a:p>
            <a:pPr lvl="1"/>
            <a:r>
              <a:rPr lang="en-US" dirty="0" smtClean="0"/>
              <a:t>Absorbing sunlight and heating air around it</a:t>
            </a:r>
          </a:p>
          <a:p>
            <a:pPr lvl="1"/>
            <a:r>
              <a:rPr lang="en-US" dirty="0" smtClean="0"/>
              <a:t>Falling on snow or ice, decreasing reflectivity, and increasing melting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BC absorbs heat a million times more than CO</a:t>
            </a:r>
            <a:r>
              <a:rPr lang="en-US" baseline="-25000" dirty="0" smtClean="0"/>
              <a:t>2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Contributes to regional heating</a:t>
            </a:r>
          </a:p>
          <a:p>
            <a:endParaRPr lang="en-US" dirty="0" smtClean="0"/>
          </a:p>
          <a:p>
            <a:r>
              <a:rPr lang="en-US" dirty="0" smtClean="0"/>
              <a:t>Disrupts rainfall patterns</a:t>
            </a:r>
          </a:p>
          <a:p>
            <a:endParaRPr lang="en-US" dirty="0" smtClean="0"/>
          </a:p>
          <a:p>
            <a:r>
              <a:rPr lang="en-US" dirty="0" smtClean="0"/>
              <a:t>Reducing black carbon output could slow warming by 0.1 – 0.2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953000" y="5879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C000"/>
                </a:solidFill>
              </a:rPr>
              <a:t>ENVIRONMENT</a:t>
            </a:r>
            <a:endParaRPr lang="en-US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91440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Why should we care about black carbon?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7338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Reductions would prevent 2.4 million premature deaths worldwide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Particulate emissions from diesel exhaust (major source of BC) are linked to lung and heart disease, as well as cancer</a:t>
            </a:r>
            <a:endParaRPr lang="en-US" dirty="0"/>
          </a:p>
        </p:txBody>
      </p:sp>
      <p:pic>
        <p:nvPicPr>
          <p:cNvPr id="31746" name="Picture 2" descr="http://www.neptuneproducts.co.nz/site/rosmac/files/images/Environment/TruckSmoke109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447800"/>
            <a:ext cx="4762500" cy="35718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00600" y="58790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FFC000"/>
                </a:solidFill>
              </a:rPr>
              <a:t>HEALTH</a:t>
            </a:r>
            <a:endParaRPr lang="en-US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531</TotalTime>
  <Words>573</Words>
  <Application>Microsoft Macintosh PowerPoint</Application>
  <PresentationFormat>On-screen Show (4:3)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Constantia</vt:lpstr>
      <vt:lpstr>Symbol</vt:lpstr>
      <vt:lpstr>Wingdings</vt:lpstr>
      <vt:lpstr>Wingdings 2</vt:lpstr>
      <vt:lpstr>Paper</vt:lpstr>
      <vt:lpstr>Black Carbon</vt:lpstr>
      <vt:lpstr>Different Forms of Elements</vt:lpstr>
      <vt:lpstr>Forms of carbon, cont.</vt:lpstr>
      <vt:lpstr>What is carbon?</vt:lpstr>
      <vt:lpstr>What is black carbon?</vt:lpstr>
      <vt:lpstr>Where does black carbon come from?</vt:lpstr>
      <vt:lpstr>Where is black carbon?</vt:lpstr>
      <vt:lpstr>Why should we care about black carbon?</vt:lpstr>
      <vt:lpstr>Why should we care about black carbon?</vt:lpstr>
      <vt:lpstr>Feedback Loops</vt:lpstr>
      <vt:lpstr>Albedo and Arctic Climate</vt:lpstr>
      <vt:lpstr>Albedo</vt:lpstr>
      <vt:lpstr>Albedo</vt:lpstr>
      <vt:lpstr>Arctic Sea Ice</vt:lpstr>
      <vt:lpstr>Snow-Albedo Feedback Loop</vt:lpstr>
      <vt:lpstr>Black Carbon in the Arctic</vt:lpstr>
      <vt:lpstr>Summary</vt:lpstr>
      <vt:lpstr>What can be done?</vt:lpstr>
      <vt:lpstr>How well do changes work?</vt:lpstr>
      <vt:lpstr>Sources</vt:lpstr>
      <vt:lpstr>Image Sources</vt:lpstr>
    </vt:vector>
  </TitlesOfParts>
  <Company>UCAR</Company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Carbon</dc:title>
  <dc:creator>fa-marschke</dc:creator>
  <cp:lastModifiedBy>Lugo, Elena</cp:lastModifiedBy>
  <cp:revision>76</cp:revision>
  <dcterms:created xsi:type="dcterms:W3CDTF">2012-07-16T19:06:12Z</dcterms:created>
  <dcterms:modified xsi:type="dcterms:W3CDTF">2017-09-17T19:16:46Z</dcterms:modified>
</cp:coreProperties>
</file>